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7"/>
  </p:notesMasterIdLst>
  <p:sldIdLst>
    <p:sldId id="256" r:id="rId2"/>
    <p:sldId id="337" r:id="rId3"/>
    <p:sldId id="355" r:id="rId4"/>
    <p:sldId id="336" r:id="rId5"/>
    <p:sldId id="632" r:id="rId6"/>
    <p:sldId id="633" r:id="rId7"/>
    <p:sldId id="634" r:id="rId8"/>
    <p:sldId id="635" r:id="rId9"/>
    <p:sldId id="335" r:id="rId10"/>
    <p:sldId id="338" r:id="rId11"/>
    <p:sldId id="341" r:id="rId12"/>
    <p:sldId id="631" r:id="rId13"/>
    <p:sldId id="432" r:id="rId14"/>
    <p:sldId id="423" r:id="rId15"/>
    <p:sldId id="323" r:id="rId16"/>
    <p:sldId id="543" r:id="rId17"/>
    <p:sldId id="544" r:id="rId18"/>
    <p:sldId id="545" r:id="rId19"/>
    <p:sldId id="546" r:id="rId20"/>
    <p:sldId id="522" r:id="rId21"/>
    <p:sldId id="547" r:id="rId22"/>
    <p:sldId id="553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347" r:id="rId34"/>
    <p:sldId id="348" r:id="rId35"/>
    <p:sldId id="646" r:id="rId36"/>
    <p:sldId id="354" r:id="rId37"/>
    <p:sldId id="548" r:id="rId38"/>
    <p:sldId id="558" r:id="rId39"/>
    <p:sldId id="559" r:id="rId40"/>
    <p:sldId id="560" r:id="rId41"/>
    <p:sldId id="561" r:id="rId42"/>
    <p:sldId id="562" r:id="rId43"/>
    <p:sldId id="563" r:id="rId44"/>
    <p:sldId id="564" r:id="rId45"/>
    <p:sldId id="565" r:id="rId46"/>
    <p:sldId id="566" r:id="rId47"/>
    <p:sldId id="567" r:id="rId48"/>
    <p:sldId id="570" r:id="rId49"/>
    <p:sldId id="568" r:id="rId50"/>
    <p:sldId id="569" r:id="rId51"/>
    <p:sldId id="647" r:id="rId52"/>
    <p:sldId id="648" r:id="rId53"/>
    <p:sldId id="649" r:id="rId54"/>
    <p:sldId id="650" r:id="rId55"/>
    <p:sldId id="651" r:id="rId56"/>
    <p:sldId id="652" r:id="rId57"/>
    <p:sldId id="653" r:id="rId58"/>
    <p:sldId id="654" r:id="rId59"/>
    <p:sldId id="655" r:id="rId60"/>
    <p:sldId id="656" r:id="rId61"/>
    <p:sldId id="657" r:id="rId62"/>
    <p:sldId id="658" r:id="rId63"/>
    <p:sldId id="659" r:id="rId64"/>
    <p:sldId id="660" r:id="rId65"/>
    <p:sldId id="661" r:id="rId66"/>
    <p:sldId id="662" r:id="rId67"/>
    <p:sldId id="663" r:id="rId68"/>
    <p:sldId id="664" r:id="rId69"/>
    <p:sldId id="665" r:id="rId70"/>
    <p:sldId id="666" r:id="rId71"/>
    <p:sldId id="667" r:id="rId72"/>
    <p:sldId id="668" r:id="rId73"/>
    <p:sldId id="669" r:id="rId74"/>
    <p:sldId id="670" r:id="rId75"/>
    <p:sldId id="671" r:id="rId76"/>
    <p:sldId id="672" r:id="rId77"/>
    <p:sldId id="673" r:id="rId78"/>
    <p:sldId id="674" r:id="rId79"/>
    <p:sldId id="675" r:id="rId80"/>
    <p:sldId id="676" r:id="rId81"/>
    <p:sldId id="677" r:id="rId82"/>
    <p:sldId id="678" r:id="rId83"/>
    <p:sldId id="679" r:id="rId84"/>
    <p:sldId id="680" r:id="rId85"/>
    <p:sldId id="681" r:id="rId86"/>
    <p:sldId id="682" r:id="rId87"/>
    <p:sldId id="683" r:id="rId88"/>
    <p:sldId id="684" r:id="rId89"/>
    <p:sldId id="685" r:id="rId90"/>
    <p:sldId id="686" r:id="rId91"/>
    <p:sldId id="687" r:id="rId92"/>
    <p:sldId id="688" r:id="rId93"/>
    <p:sldId id="689" r:id="rId94"/>
    <p:sldId id="690" r:id="rId95"/>
    <p:sldId id="691" r:id="rId96"/>
    <p:sldId id="692" r:id="rId97"/>
    <p:sldId id="693" r:id="rId98"/>
    <p:sldId id="694" r:id="rId99"/>
    <p:sldId id="695" r:id="rId100"/>
    <p:sldId id="696" r:id="rId101"/>
    <p:sldId id="697" r:id="rId102"/>
    <p:sldId id="698" r:id="rId103"/>
    <p:sldId id="699" r:id="rId104"/>
    <p:sldId id="700" r:id="rId105"/>
    <p:sldId id="701" r:id="rId106"/>
    <p:sldId id="702" r:id="rId107"/>
    <p:sldId id="703" r:id="rId108"/>
    <p:sldId id="704" r:id="rId109"/>
    <p:sldId id="705" r:id="rId110"/>
    <p:sldId id="706" r:id="rId111"/>
    <p:sldId id="707" r:id="rId112"/>
    <p:sldId id="708" r:id="rId113"/>
    <p:sldId id="709" r:id="rId114"/>
    <p:sldId id="710" r:id="rId115"/>
    <p:sldId id="711" r:id="rId116"/>
    <p:sldId id="712" r:id="rId117"/>
    <p:sldId id="713" r:id="rId118"/>
    <p:sldId id="714" r:id="rId119"/>
    <p:sldId id="715" r:id="rId120"/>
    <p:sldId id="716" r:id="rId121"/>
    <p:sldId id="717" r:id="rId122"/>
    <p:sldId id="718" r:id="rId123"/>
    <p:sldId id="719" r:id="rId124"/>
    <p:sldId id="720" r:id="rId125"/>
    <p:sldId id="721" r:id="rId126"/>
    <p:sldId id="722" r:id="rId127"/>
    <p:sldId id="723" r:id="rId128"/>
    <p:sldId id="724" r:id="rId129"/>
    <p:sldId id="725" r:id="rId130"/>
    <p:sldId id="726" r:id="rId131"/>
    <p:sldId id="727" r:id="rId132"/>
    <p:sldId id="728" r:id="rId133"/>
    <p:sldId id="729" r:id="rId134"/>
    <p:sldId id="730" r:id="rId135"/>
    <p:sldId id="731" r:id="rId136"/>
    <p:sldId id="732" r:id="rId137"/>
    <p:sldId id="733" r:id="rId138"/>
    <p:sldId id="734" r:id="rId139"/>
    <p:sldId id="735" r:id="rId140"/>
    <p:sldId id="736" r:id="rId141"/>
    <p:sldId id="737" r:id="rId142"/>
    <p:sldId id="738" r:id="rId143"/>
    <p:sldId id="739" r:id="rId144"/>
    <p:sldId id="626" r:id="rId145"/>
    <p:sldId id="627" r:id="rId146"/>
    <p:sldId id="628" r:id="rId147"/>
    <p:sldId id="629" r:id="rId148"/>
    <p:sldId id="630" r:id="rId149"/>
    <p:sldId id="571" r:id="rId150"/>
    <p:sldId id="572" r:id="rId151"/>
    <p:sldId id="430" r:id="rId152"/>
    <p:sldId id="431" r:id="rId153"/>
    <p:sldId id="541" r:id="rId154"/>
    <p:sldId id="542" r:id="rId155"/>
    <p:sldId id="339" r:id="rId156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583821841145878E-3"/>
                  <c:y val="-0.24920821087219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97-4C87-87DB-CC2365C58909}"/>
                </c:ext>
              </c:extLst>
            </c:dLbl>
            <c:dLbl>
              <c:idx val="1"/>
              <c:layout>
                <c:manualLayout>
                  <c:x val="1.1973887432986748E-2"/>
                  <c:y val="-0.239437410994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97-4C87-87DB-CC2365C58909}"/>
                </c:ext>
              </c:extLst>
            </c:dLbl>
            <c:dLbl>
              <c:idx val="2"/>
              <c:layout>
                <c:manualLayout>
                  <c:x val="1.599223179995251E-3"/>
                  <c:y val="-0.25124986112654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97-4C87-87DB-CC2365C58909}"/>
                </c:ext>
              </c:extLst>
            </c:dLbl>
            <c:dLbl>
              <c:idx val="3"/>
              <c:layout>
                <c:manualLayout>
                  <c:x val="6.6007099429039474E-3"/>
                  <c:y val="-0.27924317331744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97-4C87-87DB-CC2365C58909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97-4C87-87DB-CC2365C58909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97-4C87-87DB-CC2365C589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
 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37.9</c:v>
                </c:pt>
                <c:pt idx="1">
                  <c:v>35.700000000000003</c:v>
                </c:pt>
                <c:pt idx="2">
                  <c:v>38.200000000000003</c:v>
                </c:pt>
                <c:pt idx="3">
                  <c:v>42.8</c:v>
                </c:pt>
                <c:pt idx="4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97-4C87-87DB-CC2365C58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60"/>
          <c:min val="2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1"/>
          <c:y val="0.22035205964769347"/>
          <c:w val="0.22707123253666259"/>
          <c:h val="0.779647940352306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28"/>
                  <c:y val="-1.4419308348455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6876683840684367"/>
                  <c:y val="-0.125220461615376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5466</c:v>
                </c:pt>
                <c:pt idx="1">
                  <c:v>884.2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4820746412791742"/>
                  <c:y val="-0.222576867410470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8477564696040411"/>
                  <c:y val="0.16483499550278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205263992509857"/>
                  <c:y val="6.07733082929901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1858</c:v>
                </c:pt>
                <c:pt idx="1">
                  <c:v>115</c:v>
                </c:pt>
                <c:pt idx="2">
                  <c:v>1085</c:v>
                </c:pt>
                <c:pt idx="3">
                  <c:v>110</c:v>
                </c:pt>
                <c:pt idx="4">
                  <c:v>270</c:v>
                </c:pt>
                <c:pt idx="5">
                  <c:v>1650</c:v>
                </c:pt>
                <c:pt idx="6">
                  <c:v>340</c:v>
                </c:pt>
                <c:pt idx="7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4732177746533898"/>
                  <c:y val="-0.620032633306784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26589430676285009"/>
                  <c:y val="0.2172045437830850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25984672680047044"/>
                  <c:y val="-4.79230789693159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0.28189384608606705"/>
                  <c:y val="-0.18116042661926451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1.942061514237876E-2"/>
                  <c:y val="0.664156447405687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623521237103912"/>
                  <c:y val="-0.114653536148565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39853396570960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416</c:v>
                </c:pt>
                <c:pt idx="1">
                  <c:v>60</c:v>
                </c:pt>
                <c:pt idx="2">
                  <c:v>25</c:v>
                </c:pt>
                <c:pt idx="3">
                  <c:v>70</c:v>
                </c:pt>
                <c:pt idx="4">
                  <c:v>205</c:v>
                </c:pt>
                <c:pt idx="5">
                  <c:v>108.2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1563.1</c:v>
                </c:pt>
                <c:pt idx="1">
                  <c:v>1699.2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109.6</c:v>
                </c:pt>
                <c:pt idx="1">
                  <c:v>553.20000000000005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782.2</c:v>
                </c:pt>
                <c:pt idx="1">
                  <c:v>2050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1583.3</c:v>
                </c:pt>
                <c:pt idx="1">
                  <c:v>870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547.79999999999995</c:v>
                </c:pt>
                <c:pt idx="1">
                  <c:v>418.3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498.1</c:v>
                </c:pt>
                <c:pt idx="1">
                  <c:v>109.2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8-4A6D-B29A-49AD8C91B364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C8-4A6D-B29A-49AD8C91B364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C8-4A6D-B29A-49AD8C91B36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24758</c:v>
                </c:pt>
                <c:pt idx="1">
                  <c:v>26702.1</c:v>
                </c:pt>
                <c:pt idx="2">
                  <c:v>39946.1</c:v>
                </c:pt>
                <c:pt idx="3">
                  <c:v>13269</c:v>
                </c:pt>
                <c:pt idx="4">
                  <c:v>28231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C8-4A6D-B29A-49AD8C91B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654.1</c:v>
                </c:pt>
                <c:pt idx="1">
                  <c:v>1973.6</c:v>
                </c:pt>
                <c:pt idx="2">
                  <c:v>3034.48</c:v>
                </c:pt>
                <c:pt idx="3">
                  <c:v>1789.29</c:v>
                </c:pt>
                <c:pt idx="4">
                  <c:v>1425.09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2946.2</c:v>
                </c:pt>
                <c:pt idx="1">
                  <c:v>3253</c:v>
                </c:pt>
                <c:pt idx="2">
                  <c:v>3589.9</c:v>
                </c:pt>
                <c:pt idx="3">
                  <c:v>3621.6</c:v>
                </c:pt>
                <c:pt idx="4">
                  <c:v>3583.5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FC-462B-A098-E39074A69F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FC-462B-A098-E39074A69F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FC-462B-A098-E39074A69F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0.1</c:v>
                </c:pt>
                <c:pt idx="1">
                  <c:v>25.16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131.30000000000001</c:v>
                </c:pt>
                <c:pt idx="1">
                  <c:v>60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2944"/>
        <c:axId val="459853728"/>
        <c:axId val="0"/>
      </c:bar3DChart>
      <c:catAx>
        <c:axId val="459852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3728"/>
        <c:crosses val="autoZero"/>
        <c:auto val="1"/>
        <c:lblAlgn val="ctr"/>
        <c:lblOffset val="100"/>
        <c:noMultiLvlLbl val="0"/>
      </c:catAx>
      <c:valAx>
        <c:axId val="4598537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508029809553323"/>
                  <c:y val="-0.28775457697682716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0331400799521302"/>
                  <c:y val="-8.23547018167572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1640.8</c:v>
                </c:pt>
                <c:pt idx="1">
                  <c:v>102.3</c:v>
                </c:pt>
                <c:pt idx="2">
                  <c:v>931.4</c:v>
                </c:pt>
                <c:pt idx="3">
                  <c:v>1701.6</c:v>
                </c:pt>
                <c:pt idx="4">
                  <c:v>21.4</c:v>
                </c:pt>
                <c:pt idx="5">
                  <c:v>6422.6</c:v>
                </c:pt>
                <c:pt idx="6">
                  <c:v>752.2</c:v>
                </c:pt>
                <c:pt idx="7">
                  <c:v>199.8</c:v>
                </c:pt>
                <c:pt idx="8">
                  <c:v>1605.4</c:v>
                </c:pt>
                <c:pt idx="9">
                  <c:v>62</c:v>
                </c:pt>
                <c:pt idx="1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88"/>
                  <c:y val="8.531380987357360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708735261299469"/>
                  <c:y val="-0.20147528553229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152103872516579"/>
                  <c:y val="-0.101329232773492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249-41A0-AA3B-952B294DB7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4.9000000000000004</c:v>
                </c:pt>
                <c:pt idx="1">
                  <c:v>13.3</c:v>
                </c:pt>
                <c:pt idx="2">
                  <c:v>512.70000000000005</c:v>
                </c:pt>
                <c:pt idx="3">
                  <c:v>45.7</c:v>
                </c:pt>
                <c:pt idx="4">
                  <c:v>7</c:v>
                </c:pt>
                <c:pt idx="5">
                  <c:v>1057.2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27688022716698"/>
                  <c:y val="-0.215294861417514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3981788761822162"/>
                  <c:y val="-0.138575541871009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52-4757-A8D1-99D2C9927B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37.5</c:v>
                </c:pt>
                <c:pt idx="1">
                  <c:v>64.8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238627218264545"/>
                  <c:y val="-0.18034033452547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BE-4F42-BAA8-3CB2B37BEE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4.5999999999999996</c:v>
                </c:pt>
                <c:pt idx="1">
                  <c:v>117.8</c:v>
                </c:pt>
                <c:pt idx="2">
                  <c:v>778.3</c:v>
                </c:pt>
                <c:pt idx="3">
                  <c:v>0</c:v>
                </c:pt>
                <c:pt idx="4">
                  <c:v>20</c:v>
                </c:pt>
                <c:pt idx="5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17105588695273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F0B-4D6F-BBA4-51E08D37169E}"/>
                </c:ext>
              </c:extLst>
            </c:dLbl>
            <c:dLbl>
              <c:idx val="1"/>
              <c:layout>
                <c:manualLayout>
                  <c:x val="1.751448022869254E-2"/>
                  <c:y val="-0.210201644261748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0B-4D6F-BBA4-51E08D37169E}"/>
                </c:ext>
              </c:extLst>
            </c:dLbl>
            <c:dLbl>
              <c:idx val="2"/>
              <c:layout>
                <c:manualLayout>
                  <c:x val="2.0276860263388915E-3"/>
                  <c:y val="-0.28112026014203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F0B-4D6F-BBA4-51E08D37169E}"/>
                </c:ext>
              </c:extLst>
            </c:dLbl>
            <c:dLbl>
              <c:idx val="3"/>
              <c:layout>
                <c:manualLayout>
                  <c:x val="1.0497231076888892E-2"/>
                  <c:y val="-0.31030526522694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0B-4D6F-BBA4-51E08D37169E}"/>
                </c:ext>
              </c:extLst>
            </c:dLbl>
            <c:dLbl>
              <c:idx val="4"/>
              <c:layout>
                <c:manualLayout>
                  <c:x val="1.6399887192021401E-2"/>
                  <c:y val="-0.36700815294027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0B-4D6F-BBA4-51E08D37169E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0B-4D6F-BBA4-51E08D371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75674.600000000006</c:v>
                </c:pt>
                <c:pt idx="1">
                  <c:v>81878</c:v>
                </c:pt>
                <c:pt idx="2">
                  <c:v>88631.3</c:v>
                </c:pt>
                <c:pt idx="3">
                  <c:v>95413.1</c:v>
                </c:pt>
                <c:pt idx="4">
                  <c:v>102287.1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0B-4D6F-BBA4-51E08D371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08000"/>
          <c:min val="600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2318257890634817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43,9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30116573304720529"/>
                  <c:y val="0.2867426417258301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3122207407859549"/>
                  <c:y val="-0.456249286580188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1 383,0 
81%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35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EA-4035-B219-C5329209E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41.9</c:v>
                </c:pt>
                <c:pt idx="1">
                  <c:v>129.4</c:v>
                </c:pt>
                <c:pt idx="2">
                  <c:v>1383</c:v>
                </c:pt>
                <c:pt idx="3">
                  <c:v>147.30000000000001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455581171166785"/>
                  <c:y val="-0.366131572263144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7322193733490746"/>
                  <c:y val="-0.2209689922400541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1,2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10-4115-9499-20D5272BB3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20.100000000000001</c:v>
                </c:pt>
                <c:pt idx="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1 647,7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17713010428186965"/>
                  <c:y val="-0.193157078040462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C3-4836-A15E-0033742AE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1647.9</c:v>
                </c:pt>
                <c:pt idx="1">
                  <c:v>4186.2</c:v>
                </c:pt>
                <c:pt idx="2">
                  <c:v>420.7</c:v>
                </c:pt>
                <c:pt idx="3">
                  <c:v>66.3</c:v>
                </c:pt>
                <c:pt idx="4">
                  <c:v>101.5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93321496774"/>
                  <c:y val="-5.0401644192847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32-4492-88CD-71C584575A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721.1</c:v>
                </c:pt>
                <c:pt idx="1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243951066562476"/>
                  <c:y val="-0.100529247471320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49.2</c:v>
                </c:pt>
                <c:pt idx="2">
                  <c:v>133.69999999999999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F74-4E7D-B95F-2DE4753E20E5}"/>
              </c:ext>
            </c:extLst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1 605,4</a:t>
                    </a:r>
                    <a:r>
                      <a:rPr lang="ru-RU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ru-RU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74-4E7D-B95F-2DE4753E20E5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74-4E7D-B95F-2DE4753E20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</c:v>
                </c:pt>
                <c:pt idx="1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11713.6</c:v>
                </c:pt>
                <c:pt idx="2">
                  <c:v>13300.5</c:v>
                </c:pt>
                <c:pt idx="3">
                  <c:v>11693.9</c:v>
                </c:pt>
                <c:pt idx="4">
                  <c:v>10991.1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6-4715-8DD5-D81FFE949AC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06-4715-8DD5-D81FFE949AC5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06-4715-8DD5-D81FFE949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60.93</c:v>
                </c:pt>
                <c:pt idx="2">
                  <c:v>229.08</c:v>
                </c:pt>
                <c:pt idx="3">
                  <c:v>279</c:v>
                </c:pt>
                <c:pt idx="4">
                  <c:v>233.08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06-4715-8DD5-D81FFE949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7344240"/>
        <c:axId val="460024032"/>
        <c:axId val="0"/>
      </c:bar3DChart>
      <c:catAx>
        <c:axId val="45734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4032"/>
        <c:crosses val="autoZero"/>
        <c:auto val="1"/>
        <c:lblAlgn val="ctr"/>
        <c:lblOffset val="100"/>
        <c:noMultiLvlLbl val="0"/>
      </c:catAx>
      <c:valAx>
        <c:axId val="46002403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734424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96-4E30-9387-89984306FF07}"/>
                </c:ext>
              </c:extLst>
            </c:dLbl>
            <c:dLbl>
              <c:idx val="1"/>
              <c:layout>
                <c:manualLayout>
                  <c:x val="1.2690607192512591E-2"/>
                  <c:y val="-0.41028558302265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E96-4E30-9387-89984306FF07}"/>
                </c:ext>
              </c:extLst>
            </c:dLbl>
            <c:dLbl>
              <c:idx val="2"/>
              <c:layout>
                <c:manualLayout>
                  <c:x val="3.9597811677882606E-3"/>
                  <c:y val="-0.3416539783375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96-4E30-9387-89984306FF07}"/>
                </c:ext>
              </c:extLst>
            </c:dLbl>
            <c:dLbl>
              <c:idx val="3"/>
              <c:layout>
                <c:manualLayout>
                  <c:x val="1.0727907255180923E-2"/>
                  <c:y val="-0.38893014619504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96-4E30-9387-89984306FF07}"/>
                </c:ext>
              </c:extLst>
            </c:dLbl>
            <c:dLbl>
              <c:idx val="4"/>
              <c:layout>
                <c:manualLayout>
                  <c:x val="1.2508184096049738E-2"/>
                  <c:y val="-0.43459401596543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96-4E30-9387-89984306FF07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96-4E30-9387-89984306FF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 год 
прогноз</c:v>
                </c:pt>
                <c:pt idx="4">
                  <c:v>2025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350</c:v>
                </c:pt>
                <c:pt idx="1">
                  <c:v>470</c:v>
                </c:pt>
                <c:pt idx="2">
                  <c:v>377.8</c:v>
                </c:pt>
                <c:pt idx="3">
                  <c:v>422.9</c:v>
                </c:pt>
                <c:pt idx="4">
                  <c:v>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96-4E30-9387-89984306F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6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135701606661E-2"/>
                  <c:y val="-0.2850636254091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3A-4A98-BDBD-AD5F232BEAEC}"/>
                </c:ext>
              </c:extLst>
            </c:dLbl>
            <c:dLbl>
              <c:idx val="1"/>
              <c:layout>
                <c:manualLayout>
                  <c:x val="5.7633815506453719E-3"/>
                  <c:y val="-0.3020726329553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3A-4A98-BDBD-AD5F232BEAEC}"/>
                </c:ext>
              </c:extLst>
            </c:dLbl>
            <c:dLbl>
              <c:idx val="2"/>
              <c:layout>
                <c:manualLayout>
                  <c:x val="7.2513116599890572E-3"/>
                  <c:y val="-0.31554677685385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3A-4A98-BDBD-AD5F232BEAEC}"/>
                </c:ext>
              </c:extLst>
            </c:dLbl>
            <c:dLbl>
              <c:idx val="3"/>
              <c:layout>
                <c:manualLayout>
                  <c:x val="1.5568642580539012E-2"/>
                  <c:y val="-0.342495064650936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3A-4A98-BDBD-AD5F232BEAEC}"/>
                </c:ext>
              </c:extLst>
            </c:dLbl>
            <c:dLbl>
              <c:idx val="4"/>
              <c:layout>
                <c:manualLayout>
                  <c:x val="9.259289875105008E-3"/>
                  <c:y val="-0.36448001504106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3A-4A98-BDBD-AD5F232BEAEC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3A-4A98-BDBD-AD5F232BE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45.87</c:v>
                </c:pt>
                <c:pt idx="1">
                  <c:v>47.83</c:v>
                </c:pt>
                <c:pt idx="2">
                  <c:v>49.2</c:v>
                </c:pt>
                <c:pt idx="3">
                  <c:v>50.68</c:v>
                </c:pt>
                <c:pt idx="4">
                  <c:v>52.31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3A-4A98-BDBD-AD5F232BE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6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85-40ED-BA2E-C845FAA7ADE8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85-40ED-BA2E-C845FAA7ADE8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85-40ED-BA2E-C845FAA7ADE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85-40ED-BA2E-C845FAA7ADE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85-40ED-BA2E-C845FAA7ADE8}"/>
                </c:ext>
              </c:extLst>
            </c:dLbl>
            <c:dLbl>
              <c:idx val="5"/>
              <c:layout>
                <c:manualLayout>
                  <c:x val="-1.8160119944021055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85-40ED-BA2E-C845FAA7ADE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85-40ED-BA2E-C845FAA7A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9052.5</c:v>
                </c:pt>
                <c:pt idx="3" formatCode="#\ ##0.0">
                  <c:v>10948.3</c:v>
                </c:pt>
                <c:pt idx="4" formatCode="#\ ##0.0">
                  <c:v>12979.6</c:v>
                </c:pt>
                <c:pt idx="5" formatCode="#\ ##0.0">
                  <c:v>12072.9</c:v>
                </c:pt>
                <c:pt idx="6" formatCode="#\ ##0.0">
                  <c:v>11924.2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85-40ED-BA2E-C845FAA7ADE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85-40ED-BA2E-C845FAA7ADE8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85-40ED-BA2E-C845FAA7ADE8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85-40ED-BA2E-C845FAA7ADE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85-40ED-BA2E-C845FAA7ADE8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85-40ED-BA2E-C845FAA7ADE8}"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85-40ED-BA2E-C845FAA7ADE8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385-40ED-BA2E-C845FAA7A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9108.5</c:v>
                </c:pt>
                <c:pt idx="3" formatCode="#\ ##0.0">
                  <c:v>11774.5</c:v>
                </c:pt>
                <c:pt idx="4" formatCode="#\ ##0.0">
                  <c:v>13529.6</c:v>
                </c:pt>
                <c:pt idx="5" formatCode="#\ ##0.0">
                  <c:v>12172.9</c:v>
                </c:pt>
                <c:pt idx="6" formatCode="#\ ##0.0">
                  <c:v>11724.2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385-40ED-BA2E-C845FAA7ADE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99079503795309E-2"/>
                  <c:y val="2.0886385430858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85-40ED-BA2E-C845FAA7ADE8}"/>
                </c:ext>
              </c:extLst>
            </c:dLbl>
            <c:dLbl>
              <c:idx val="1"/>
              <c:layout>
                <c:manualLayout>
                  <c:x val="2.9480336063828168E-2"/>
                  <c:y val="2.320666855729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85-40ED-BA2E-C845FAA7ADE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85-40ED-BA2E-C845FAA7ADE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385-40ED-BA2E-C845FAA7ADE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385-40ED-BA2E-C845FAA7ADE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385-40ED-BA2E-C845FAA7ADE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385-40ED-BA2E-C845FAA7A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-320.89999999999964</c:v>
                </c:pt>
                <c:pt idx="1">
                  <c:v>459.10000000000036</c:v>
                </c:pt>
                <c:pt idx="2">
                  <c:v>-56</c:v>
                </c:pt>
                <c:pt idx="3">
                  <c:v>-826.20000000000073</c:v>
                </c:pt>
                <c:pt idx="4">
                  <c:v>-550</c:v>
                </c:pt>
                <c:pt idx="5">
                  <c:v>-100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F385-40ED-BA2E-C845FAA7A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40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39-453F-985F-771DF7E1DDBE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39-453F-985F-771DF7E1DDBE}"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39-453F-985F-771DF7E1DDBE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39-453F-985F-771DF7E1DDBE}"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39-453F-985F-771DF7E1DDBE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39-453F-985F-771DF7E1DDBE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39-453F-985F-771DF7E1DDB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 formatCode="General">
                  <c:v>8598.6</c:v>
                </c:pt>
                <c:pt idx="1">
                  <c:v>9052.5</c:v>
                </c:pt>
                <c:pt idx="2">
                  <c:v>10948.3</c:v>
                </c:pt>
                <c:pt idx="3">
                  <c:v>12979.6</c:v>
                </c:pt>
                <c:pt idx="4">
                  <c:v>12072.9</c:v>
                </c:pt>
                <c:pt idx="5">
                  <c:v>11924.2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839-453F-985F-771DF7E1DD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39-453F-985F-771DF7E1DDBE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39-453F-985F-771DF7E1DDBE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839-453F-985F-771DF7E1DDBE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39-453F-985F-771DF7E1DDBE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839-453F-985F-771DF7E1DDBE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839-453F-985F-771DF7E1DDBE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839-453F-985F-771DF7E1DDB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 formatCode="General">
                  <c:v>8139.5</c:v>
                </c:pt>
                <c:pt idx="1">
                  <c:v>9108.5</c:v>
                </c:pt>
                <c:pt idx="2">
                  <c:v>11774.5</c:v>
                </c:pt>
                <c:pt idx="3">
                  <c:v>13529.6</c:v>
                </c:pt>
                <c:pt idx="4">
                  <c:v>12172.9</c:v>
                </c:pt>
                <c:pt idx="5">
                  <c:v>11724.2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839-453F-985F-771DF7E1DD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839-453F-985F-771DF7E1DDBE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39-453F-985F-771DF7E1DDBE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839-453F-985F-771DF7E1DDBE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839-453F-985F-771DF7E1DDBE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839-453F-985F-771DF7E1DDBE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839-453F-985F-771DF7E1DDBE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839-453F-985F-771DF7E1D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Лист1!$D$2:$D$7</c:f>
              <c:numCache>
                <c:formatCode>#\ ##0.0</c:formatCode>
                <c:ptCount val="6"/>
                <c:pt idx="0">
                  <c:v>459.10000000000036</c:v>
                </c:pt>
                <c:pt idx="1">
                  <c:v>-56</c:v>
                </c:pt>
                <c:pt idx="2">
                  <c:v>-826.20000000000073</c:v>
                </c:pt>
                <c:pt idx="3">
                  <c:v>-550</c:v>
                </c:pt>
                <c:pt idx="4">
                  <c:v>-100</c:v>
                </c:pt>
                <c:pt idx="5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F839-453F-985F-771DF7E1DDB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839-453F-985F-771DF7E1DDB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680.3</c:v>
                </c:pt>
                <c:pt idx="1">
                  <c:v>649.9</c:v>
                </c:pt>
                <c:pt idx="2">
                  <c:v>1149.9000000000001</c:v>
                </c:pt>
                <c:pt idx="3">
                  <c:v>1579.9</c:v>
                </c:pt>
                <c:pt idx="4">
                  <c:v>1534</c:v>
                </c:pt>
                <c:pt idx="5">
                  <c:v>1334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839-453F-985F-771DF7E1D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01.01.2024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145,9
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CB-4007-8372-25D6A0E53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145.9</c:v>
                </c:pt>
                <c:pt idx="1">
                  <c:v>1324.1</c:v>
                </c:pt>
                <c:pt idx="2">
                  <c:v>109.9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5299.6</c:v>
                </c:pt>
                <c:pt idx="1">
                  <c:v>5803.1</c:v>
                </c:pt>
                <c:pt idx="2">
                  <c:v>6350.2</c:v>
                </c:pt>
                <c:pt idx="3">
                  <c:v>6662.1</c:v>
                </c:pt>
                <c:pt idx="4">
                  <c:v>6915.6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3752.8</c:v>
                </c:pt>
                <c:pt idx="1">
                  <c:v>5145.2</c:v>
                </c:pt>
                <c:pt idx="2">
                  <c:v>6629.4</c:v>
                </c:pt>
                <c:pt idx="3">
                  <c:v>5410.8</c:v>
                </c:pt>
                <c:pt idx="4">
                  <c:v>5008.6000000000004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2552"/>
        <c:axId val="459852160"/>
        <c:axId val="0"/>
      </c:bar3DChart>
      <c:catAx>
        <c:axId val="459852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160"/>
        <c:crosses val="autoZero"/>
        <c:auto val="1"/>
        <c:lblAlgn val="ctr"/>
        <c:lblOffset val="100"/>
        <c:noMultiLvlLbl val="0"/>
      </c:catAx>
      <c:valAx>
        <c:axId val="459852160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2552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7"/>
                  <c:y val="-4.3877518128005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6350.2</c:v>
                </c:pt>
                <c:pt idx="1">
                  <c:v>6629.4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1 579,9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0.80625</cdr:x>
      <cdr:y>0.66822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0984" y="2664296"/>
          <a:ext cx="86409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0.80625</cdr:x>
      <cdr:y>0.66822</cdr:y>
    </cdr:from>
    <cdr:to>
      <cdr:x>0.95499</cdr:x>
      <cdr:y>0.66822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35080" y="3024336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931,4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0.0217</cdr:x>
      <cdr:y>0.17023</cdr:y>
    </cdr:from>
    <cdr:to>
      <cdr:x>0.27603</cdr:x>
      <cdr:y>0.1768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5" y="576123"/>
          <a:ext cx="1688175" cy="222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0.17599</cdr:y>
    </cdr:from>
    <cdr:to>
      <cdr:x>0.46648</cdr:x>
      <cdr:y>0.2766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595617"/>
          <a:ext cx="1224163" cy="3405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0.61835</cdr:x>
      <cdr:y>0.31915</cdr:y>
    </cdr:from>
    <cdr:to>
      <cdr:x>0.74873</cdr:x>
      <cdr:y>0.38298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104455" y="1080120"/>
          <a:ext cx="865419" cy="2160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0.39054</cdr:x>
      <cdr:y>0.21854</cdr:y>
    </cdr:from>
    <cdr:to>
      <cdr:x>0.53157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592287" y="739633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0.17073</cdr:y>
    </cdr:from>
    <cdr:to>
      <cdr:x>0.72816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403" y="504056"/>
          <a:ext cx="196276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0.72816</cdr:x>
      <cdr:y>0.17073</cdr:y>
    </cdr:from>
    <cdr:to>
      <cdr:x>0.90567</cdr:x>
      <cdr:y>0.17073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394169" y="504056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0.70129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8312" y="1519626"/>
          <a:ext cx="2711602" cy="7075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1 701,6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0.54564</cdr:x>
      <cdr:y>0.41463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91443" y="1224136"/>
          <a:ext cx="1552848" cy="1007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0.20325</cdr:x>
      <cdr:y>0.14634</cdr:y>
    </cdr:from>
    <cdr:to>
      <cdr:x>0.35595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1784809" y="432048"/>
          <a:ext cx="13408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0.35906</cdr:x>
      <cdr:y>0.14634</cdr:y>
    </cdr:from>
    <cdr:to>
      <cdr:x>0.44797</cdr:x>
      <cdr:y>0.22016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152961" y="432050"/>
          <a:ext cx="780791" cy="21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0.31251</cdr:x>
      <cdr:y>0.24387</cdr:y>
    </cdr:from>
    <cdr:to>
      <cdr:x>0.46403</cdr:x>
      <cdr:y>0.24387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376264" y="720080"/>
          <a:ext cx="11521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0.13258</cdr:x>
      <cdr:y>0.24387</cdr:y>
    </cdr:from>
    <cdr:to>
      <cdr:x>0.48297</cdr:x>
      <cdr:y>0.24387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08112" y="720080"/>
          <a:ext cx="26642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0.65342</cdr:x>
      <cdr:y>0.48774</cdr:y>
    </cdr:from>
    <cdr:to>
      <cdr:x>0.73865</cdr:x>
      <cdr:y>0.75599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968552" y="1440160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0.31031</cdr:x>
      <cdr:y>0.77473</cdr:y>
    </cdr:from>
    <cdr:to>
      <cdr:x>0.38789</cdr:x>
      <cdr:y>0.8747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92288" y="2232248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0.13792</cdr:x>
      <cdr:y>0.8747</cdr:y>
    </cdr:from>
    <cdr:to>
      <cdr:x>0.31359</cdr:x>
      <cdr:y>0.8747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2128" y="2520280"/>
          <a:ext cx="14675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6 422,6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0.53718</cdr:x>
      <cdr:y>0.15014</cdr:y>
    </cdr:from>
    <cdr:to>
      <cdr:x>0.82547</cdr:x>
      <cdr:y>0.15014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892" y="432595"/>
          <a:ext cx="2512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0.2155</cdr:x>
      <cdr:y>0.12496</cdr:y>
    </cdr:from>
    <cdr:to>
      <cdr:x>0.39651</cdr:x>
      <cdr:y>0.12496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800200" y="360040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0.02586</cdr:x>
      <cdr:y>0.52482</cdr:y>
    </cdr:from>
    <cdr:to>
      <cdr:x>0.22855</cdr:x>
      <cdr:y>0.5299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6024" y="1512168"/>
          <a:ext cx="1693221" cy="14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0.27491</cdr:y>
    </cdr:from>
    <cdr:to>
      <cdr:x>0.43099</cdr:x>
      <cdr:y>0.52482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944216" y="792088"/>
          <a:ext cx="1656184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0.49586</cdr:x>
      <cdr:y>0.15014</cdr:y>
    </cdr:from>
    <cdr:to>
      <cdr:x>0.53718</cdr:x>
      <cdr:y>0.22369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320852" y="432595"/>
          <a:ext cx="360040" cy="2119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0.39651</cdr:x>
      <cdr:y>0.12496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312368" y="360040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0.75855</cdr:x>
      <cdr:y>0.67477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68" y="1296144"/>
          <a:ext cx="1224136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0.75855</cdr:x>
      <cdr:y>0.67477</cdr:y>
    </cdr:from>
    <cdr:to>
      <cdr:x>0.91916</cdr:x>
      <cdr:y>0.67477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336704" y="1944216"/>
          <a:ext cx="13416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0.32997</cdr:x>
      <cdr:y>0.2281</cdr:y>
    </cdr:from>
    <cdr:to>
      <cdr:x>0.5</cdr:x>
      <cdr:y>0.27488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18609" y="702207"/>
          <a:ext cx="129781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0.32639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0457" y="846223"/>
          <a:ext cx="13408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752,2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0.7427</cdr:y>
    </cdr:from>
    <cdr:to>
      <cdr:x>0.84906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69" y="2286383"/>
          <a:ext cx="7217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889" y="1710319"/>
          <a:ext cx="720081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0.52256</cdr:x>
      <cdr:y>0.318</cdr:y>
    </cdr:from>
    <cdr:to>
      <cdr:x>0.93696</cdr:x>
      <cdr:y>0.318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176836" y="1007641"/>
          <a:ext cx="33123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199,9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0.43163</cdr:y>
    </cdr:from>
    <cdr:to>
      <cdr:x>0.21615</cdr:x>
      <cdr:y>0.43163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367681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0.43163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367681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0.72706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4" y="1859272"/>
          <a:ext cx="1139896" cy="444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0.72825</cdr:x>
      <cdr:y>0.72706</cdr:y>
    </cdr:from>
    <cdr:to>
      <cdr:x>0.89931</cdr:x>
      <cdr:y>0.72706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87" y="2303785"/>
          <a:ext cx="13672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0.88072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5976664" y="792088"/>
          <a:ext cx="935957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0.09174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720080" y="237626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0.61463</cdr:x>
      <cdr:y>0.77525</cdr:y>
    </cdr:from>
    <cdr:to>
      <cdr:x>0.71963</cdr:x>
      <cdr:y>0.87926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61000" y="4222542"/>
          <a:ext cx="1137934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9 052,5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0.80067</cdr:x>
      <cdr:y>0.15616</cdr:y>
    </cdr:from>
    <cdr:to>
      <cdr:x>0.88366</cdr:x>
      <cdr:y>0.32774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77224" y="850576"/>
          <a:ext cx="899401" cy="934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11 924,2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12 979,6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6 350,2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5 466,0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0.15789</cdr:y>
    </cdr:from>
    <cdr:to>
      <cdr:x>0.73188</cdr:x>
      <cdr:y>0.28767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832648" y="829962"/>
          <a:ext cx="333394" cy="6822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0.31624</cdr:x>
      <cdr:y>0.47945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98864" y="2213285"/>
          <a:ext cx="1565432" cy="30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0.61644</cdr:y>
    </cdr:from>
    <cdr:to>
      <cdr:x>0.79487</cdr:x>
      <cdr:y>0.7107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616624" y="3240360"/>
          <a:ext cx="1080120" cy="495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0.30263</cdr:y>
    </cdr:from>
    <cdr:to>
      <cdr:x>0.83205</cdr:x>
      <cdr:y>0.46575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120680" y="1590800"/>
          <a:ext cx="889288" cy="857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0.21368</cdr:x>
      <cdr:y>0.19178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800200" y="1008112"/>
          <a:ext cx="944006" cy="10374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0.89041</cdr:y>
    </cdr:from>
    <cdr:to>
      <cdr:x>0.86853</cdr:x>
      <cdr:y>0.89041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904656" y="4680520"/>
          <a:ext cx="14126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0.75342</cdr:y>
    </cdr:from>
    <cdr:to>
      <cdr:x>0.70085</cdr:x>
      <cdr:y>0.89041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400600" y="3960440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0.68966</cdr:x>
      <cdr:y>0.12676</cdr:y>
    </cdr:from>
    <cdr:to>
      <cdr:x>0.89655</cdr:x>
      <cdr:y>0.12961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760640" y="648072"/>
          <a:ext cx="1728192" cy="145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0.63703</cdr:x>
      <cdr:y>0.12819</cdr:y>
    </cdr:from>
    <cdr:to>
      <cdr:x>0.68875</cdr:x>
      <cdr:y>0.22678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321025" y="655357"/>
          <a:ext cx="43204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0.18861</cdr:y>
    </cdr:from>
    <cdr:to>
      <cdr:x>0.22393</cdr:x>
      <cdr:y>0.18861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04056" y="964288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0.70423</cdr:y>
    </cdr:from>
    <cdr:to>
      <cdr:x>0.18954</cdr:x>
      <cdr:y>0.70423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04056" y="3600400"/>
          <a:ext cx="107913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0.18966</cdr:x>
      <cdr:y>0.46916</cdr:y>
    </cdr:from>
    <cdr:to>
      <cdr:x>0.32115</cdr:x>
      <cdr:y>0.70423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84176" y="2398588"/>
          <a:ext cx="1098384" cy="12018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0.82759</cdr:x>
      <cdr:y>0.30986</cdr:y>
    </cdr:from>
    <cdr:to>
      <cdr:x>0.97977</cdr:x>
      <cdr:y>0.30986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12768" y="1584176"/>
          <a:ext cx="12711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0.30986</cdr:y>
    </cdr:from>
    <cdr:to>
      <cdr:x>0.82759</cdr:x>
      <cdr:y>0.39988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76665" y="1584176"/>
          <a:ext cx="936103" cy="4602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0.19079</cdr:x>
      <cdr:y>0.35358</cdr:y>
    </cdr:from>
    <cdr:to>
      <cdr:x>0.27193</cdr:x>
      <cdr:y>0.46053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566166" y="1934980"/>
          <a:ext cx="666082" cy="5853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0.15789</cdr:y>
    </cdr:from>
    <cdr:to>
      <cdr:x>0.2807</cdr:x>
      <cdr:y>0.39474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08212" y="864096"/>
          <a:ext cx="396044" cy="12961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0.03268</cdr:x>
      <cdr:y>0.15282</cdr:y>
    </cdr:from>
    <cdr:to>
      <cdr:x>0.23002</cdr:x>
      <cdr:y>0.15602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68296" y="836347"/>
          <a:ext cx="1619947" cy="17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13 529,5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0.51954</cdr:x>
      <cdr:y>0.77632</cdr:y>
    </cdr:from>
    <cdr:to>
      <cdr:x>0.54114</cdr:x>
      <cdr:y>0.92908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64872" y="4248472"/>
          <a:ext cx="177312" cy="835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0.58136</cdr:x>
      <cdr:y>0.72368</cdr:y>
    </cdr:from>
    <cdr:to>
      <cdr:x>0.75439</cdr:x>
      <cdr:y>0.86842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72333" y="3960417"/>
          <a:ext cx="1420355" cy="792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0.67544</cdr:x>
      <cdr:y>0.41463</cdr:y>
    </cdr:from>
    <cdr:to>
      <cdr:x>0.79116</cdr:x>
      <cdr:y>0.52632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269107"/>
          <a:ext cx="949947" cy="611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0.86842</cdr:y>
    </cdr:from>
    <cdr:to>
      <cdr:x>0.9196</cdr:x>
      <cdr:y>0.86842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92688" y="4752528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0.50877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08" y="4248472"/>
          <a:ext cx="504056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0.64035</cdr:x>
      <cdr:y>0.61842</cdr:y>
    </cdr:from>
    <cdr:to>
      <cdr:x>0.7931</cdr:x>
      <cdr:y>0.68168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5256584" y="3384376"/>
          <a:ext cx="1253904" cy="3461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0.72369</cdr:y>
    </cdr:from>
    <cdr:to>
      <cdr:x>0.35525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12" y="3960460"/>
          <a:ext cx="1007998" cy="143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0.53195</cdr:y>
    </cdr:from>
    <cdr:to>
      <cdr:x>0.30702</cdr:x>
      <cdr:y>0.64474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7" y="2911148"/>
          <a:ext cx="720153" cy="6172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1 640,8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0.10435</cdr:x>
      <cdr:y>0.29316</cdr:y>
    </cdr:from>
    <cdr:to>
      <cdr:x>0.28993</cdr:x>
      <cdr:y>0.29316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64096" y="864096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0.28696</cdr:x>
      <cdr:y>0.29316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376264" y="864096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0.56188</cdr:y>
    </cdr:from>
    <cdr:to>
      <cdr:x>0.28123</cdr:x>
      <cdr:y>0.56188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88" y="1656184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0.43973</cdr:y>
    </cdr:from>
    <cdr:to>
      <cdr:x>0.3913</cdr:x>
      <cdr:y>0.56188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56" y="1296146"/>
          <a:ext cx="936104" cy="3600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0.68403</cdr:y>
    </cdr:from>
    <cdr:to>
      <cdr:x>0.41739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780563" y="2016224"/>
          <a:ext cx="1675821" cy="2814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0.62609</cdr:x>
      <cdr:y>0.39087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184576" y="1152128"/>
          <a:ext cx="1008112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0.23389</cdr:x>
      <cdr:y>0.60925</cdr:y>
    </cdr:from>
    <cdr:to>
      <cdr:x>0.37718</cdr:x>
      <cdr:y>0.70759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66301" y="1842565"/>
          <a:ext cx="959563" cy="2974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0.06184</cdr:x>
      <cdr:y>0.7084</cdr:y>
    </cdr:from>
    <cdr:to>
      <cdr:x>0.23751</cdr:x>
      <cdr:y>0.7084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14160" y="2142436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0.77152</cdr:x>
      <cdr:y>0.42268</cdr:y>
    </cdr:from>
    <cdr:to>
      <cdr:x>0.97582</cdr:x>
      <cdr:y>0.42268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66688" y="127834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0.63634</cdr:x>
      <cdr:y>0.41877</cdr:y>
    </cdr:from>
    <cdr:to>
      <cdr:x>0.77503</cdr:x>
      <cdr:y>0.54187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261407" y="1266501"/>
          <a:ext cx="928753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3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activities/finance?tab=tab2386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8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099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280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53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8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62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7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9199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6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97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00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268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0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7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7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5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обеспеченных комплексной инфраструктурой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6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- ИЖС) или садового дома установленным параметрам и допустимости размещения объекта ИЖС или садового дома на земельном участке, уведомление о соответствии (несоответствии) построенных или реконструируемых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5 765,00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17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6" y="836712"/>
          <a:ext cx="7920880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6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8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4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0378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718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891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136903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9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8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4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819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299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8259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064895" cy="4906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33558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55540" y="332657"/>
          <a:ext cx="8244916" cy="5740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1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85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5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2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0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7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3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0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584993"/>
              </p:ext>
            </p:extLst>
          </p:nvPr>
        </p:nvGraphicFramePr>
        <p:xfrm>
          <a:off x="531664" y="1049031"/>
          <a:ext cx="10820920" cy="5260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2019-2021 годов и ожидаемым исполнением 2022 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554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3 091,19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22,00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647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7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05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139,00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7" y="836713"/>
          <a:ext cx="7848871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8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3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3 984,00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147,37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119,50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35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203,65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548681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закупок от общего количества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17,62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1,41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предпринимательства,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43,59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определения поставщиков (подрядчиков, исполнителей)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0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764705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состоявшихся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4,39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контрактов, заключенных с единственным поставщиком по несостоявшимся закупкам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осуществления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6,59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19537" y="980729"/>
          <a:ext cx="828091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4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341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2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2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6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836713"/>
          <a:ext cx="7816264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1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5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1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4 627,00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474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13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76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87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0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111,00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116,00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6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30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1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1 285,00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площадей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21,90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349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57,60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369369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2020-2021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2022 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47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201,88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ГКУ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результатам МЗК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94,70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91115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8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13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3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68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4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1465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54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8563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20880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Информирование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76015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57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9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9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81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6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4485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8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01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96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0170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38479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20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97,34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8619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41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06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6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61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3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0,73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17,65/125,541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12,56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244,00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9039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доступности МФЦ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082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074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540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16858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95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41752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325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265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95,5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5720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83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 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00240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04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15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5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5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7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00182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34,00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9148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2118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канализационных насосных станций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681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61870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6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15433623"/>
              </p:ext>
            </p:extLst>
          </p:nvPr>
        </p:nvGraphicFramePr>
        <p:xfrm>
          <a:off x="479376" y="1268760"/>
          <a:ext cx="10873208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1 579,9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1 534,0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1 324,1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1 478,2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1 734,0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907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00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4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002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0106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49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1291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84857"/>
              </p:ext>
            </p:extLst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7993"/>
              </p:ext>
            </p:extLst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80828"/>
              </p:ext>
            </p:extLst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074567"/>
              </p:ext>
            </p:extLst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2109"/>
              </p:ext>
            </p:extLst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68065"/>
              </p:ext>
            </p:extLst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2021-2025 гг.                                                                                           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21622"/>
              </p:ext>
            </p:extLst>
          </p:nvPr>
        </p:nvGraphicFramePr>
        <p:xfrm>
          <a:off x="299096" y="934650"/>
          <a:ext cx="10837464" cy="544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087044" y="26369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12 072,9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38449" y="34887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12 979,6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56240" y="4293096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10 948,3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45711"/>
              </p:ext>
            </p:extLst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82"/>
              </p:ext>
            </p:extLst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13260"/>
              </p:ext>
            </p:extLst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38418"/>
              </p:ext>
            </p:extLst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61803"/>
              </p:ext>
            </p:extLst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583,8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550,2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4783574"/>
              </p:ext>
            </p:extLst>
          </p:nvPr>
        </p:nvGraphicFramePr>
        <p:xfrm>
          <a:off x="605904" y="823254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917091"/>
              </p:ext>
            </p:extLst>
          </p:nvPr>
        </p:nvGraphicFramePr>
        <p:xfrm>
          <a:off x="983432" y="3541098"/>
          <a:ext cx="92170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55841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2023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8783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68385" y="2151011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72064" y="2151011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373216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599119" y="4985829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80226" y="47596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816080" y="4766354"/>
            <a:ext cx="748038" cy="21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9588530"/>
              </p:ext>
            </p:extLst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8799184"/>
              </p:ext>
            </p:extLst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1584" y="260648"/>
            <a:ext cx="4752528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1584" y="299695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91744" y="1873684"/>
            <a:ext cx="1080120" cy="547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3712" y="2780928"/>
            <a:ext cx="122413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687640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2021-2025 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95720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volok-go.ru/activities/finance?tab=tab2386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74489"/>
              </p:ext>
            </p:extLst>
          </p:nvPr>
        </p:nvGraphicFramePr>
        <p:xfrm>
          <a:off x="767408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050" dirty="0" smtClean="0">
                <a:latin typeface="Georgia" panose="02040502050405020303" pitchFamily="18" charset="0"/>
              </a:rPr>
              <a:t>2021-2025 </a:t>
            </a:r>
            <a:r>
              <a:rPr lang="ru-RU" altLang="ru-RU" sz="1050" dirty="0">
                <a:latin typeface="Georgia" panose="02040502050405020303" pitchFamily="18" charset="0"/>
              </a:rPr>
              <a:t>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959149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5 803 123,7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6 350 177,1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6 662 051,1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6 915 601,3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1 699 221,1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1 699 221,1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1 343 817,7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161 221,1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05665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50 586,0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46 643,0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62 110,0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-8 626,2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3431013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528 323,7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131 579,1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21 406,8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21 373,6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759289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553 162,6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364 240,5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70 159,2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8379954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7 011,7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1807492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2161995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418 294,6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9720555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2023-2025 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4736201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5 145 164,2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6 629 383,1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5 410 841,0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5 008 586,0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5 251 767,0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6 629 383,1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5 410 841,0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5 008 586,0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1 973 596,2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3 034 484,9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1 789 288,5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1 425 090,1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290512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136 108,7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178 627,4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270 994,5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404 116,5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429 332,7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764 908,2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728 498,4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2058811"/>
              </p:ext>
            </p:extLst>
          </p:nvPr>
        </p:nvGraphicFramePr>
        <p:xfrm>
          <a:off x="695399" y="673670"/>
          <a:ext cx="10945216" cy="5895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3 253 015,8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3 589 898,2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3 621 552,6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3 583 495,9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48 673,3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55 783,7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55 908,7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79 909,0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2 686 088,1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2 935 465,0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25 155,0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10 948 287,9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12 979 560,2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12 072 892,1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11 924 187,3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11207"/>
              </p:ext>
            </p:extLst>
          </p:nvPr>
        </p:nvGraphicFramePr>
        <p:xfrm>
          <a:off x="551384" y="980729"/>
          <a:ext cx="11377264" cy="568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95382"/>
              </p:ext>
            </p:extLst>
          </p:nvPr>
        </p:nvGraphicFramePr>
        <p:xfrm>
          <a:off x="551384" y="980729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700210"/>
              </p:ext>
            </p:extLst>
          </p:nvPr>
        </p:nvGraphicFramePr>
        <p:xfrm>
          <a:off x="2063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2023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645024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869160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1048164"/>
              </p:ext>
            </p:extLst>
          </p:nvPr>
        </p:nvGraphicFramePr>
        <p:xfrm>
          <a:off x="767408" y="3424483"/>
          <a:ext cx="1029714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1 699,5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2871413"/>
              </p:ext>
            </p:extLst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030192" y="1340768"/>
            <a:ext cx="1077139" cy="309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0601679"/>
              </p:ext>
            </p:extLst>
          </p:nvPr>
        </p:nvGraphicFramePr>
        <p:xfrm>
          <a:off x="1199456" y="4005065"/>
          <a:ext cx="9721078" cy="237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609223"/>
              </p:ext>
            </p:extLst>
          </p:nvPr>
        </p:nvGraphicFramePr>
        <p:xfrm>
          <a:off x="2057968" y="72233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57264100"/>
              </p:ext>
            </p:extLst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931,4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8601128"/>
              </p:ext>
            </p:extLst>
          </p:nvPr>
        </p:nvGraphicFramePr>
        <p:xfrm>
          <a:off x="2639617" y="529127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687092"/>
              </p:ext>
            </p:extLst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1 148,9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7286400"/>
              </p:ext>
            </p:extLst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1187042"/>
              </p:ext>
            </p:extLst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9334514"/>
              </p:ext>
            </p:extLst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6587762"/>
              </p:ext>
            </p:extLst>
          </p:nvPr>
        </p:nvGraphicFramePr>
        <p:xfrm>
          <a:off x="983430" y="3625997"/>
          <a:ext cx="9865097" cy="261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6 422,6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5738410"/>
              </p:ext>
            </p:extLst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7074582"/>
              </p:ext>
            </p:extLst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506,0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7671174"/>
              </p:ext>
            </p:extLst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3070244"/>
              </p:ext>
            </p:extLst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31097468"/>
              </p:ext>
            </p:extLst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820678"/>
              </p:ext>
            </p:extLst>
          </p:nvPr>
        </p:nvGraphicFramePr>
        <p:xfrm>
          <a:off x="983430" y="4005064"/>
          <a:ext cx="10225137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770125"/>
              </p:ext>
            </p:extLst>
          </p:nvPr>
        </p:nvGraphicFramePr>
        <p:xfrm>
          <a:off x="2783633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4507370"/>
              </p:ext>
            </p:extLst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82111546"/>
              </p:ext>
            </p:extLst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608385"/>
              </p:ext>
            </p:extLst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46129"/>
              </p:ext>
            </p:extLst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4 981,5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81994"/>
              </p:ext>
            </p:extLst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Инвестиции </a:t>
            </a:r>
            <a:r>
              <a:rPr lang="ru-RU" sz="1200" dirty="0">
                <a:latin typeface="Georgia" panose="02040502050405020303" pitchFamily="18" charset="0"/>
              </a:rPr>
              <a:t>в основной капитал за счет всех источников финансирования по полному кругу организаций </a:t>
            </a:r>
            <a:r>
              <a:rPr lang="ru-RU" sz="1200" dirty="0" smtClean="0">
                <a:latin typeface="Georgia" panose="02040502050405020303" pitchFamily="18" charset="0"/>
              </a:rPr>
              <a:t>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7079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315480"/>
              </p:ext>
            </p:extLst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853,6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1124744"/>
          <a:ext cx="835292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2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4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63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4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8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6798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89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застрахованного населения трудоспособного возраста на территории Московской области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825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4"/>
          <a:ext cx="8208912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34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3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4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50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Жилье – медикам, нуждающихся в обеспечении жильем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49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324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7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01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25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46,13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2190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26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10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посещений организаций культуры по отношению к уровню 2017 года (в части посещений библиотек)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005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03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68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772,401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44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553,314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90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56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1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9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лет,охваченных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27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72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44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20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7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1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9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004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101,92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1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55311"/>
              </p:ext>
            </p:extLst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63233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53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7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7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2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8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78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672,7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6695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6" cy="513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14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4950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2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Количество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«Зачисление в ДОУ»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6863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91545" y="836712"/>
          <a:ext cx="8352929" cy="4958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2422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7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1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083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3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3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предметам, процент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10,71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11,11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11,51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96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14,6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9,8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588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035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195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3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1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3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2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63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1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38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40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2584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7713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176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89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3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109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7536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6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35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59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16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581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0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93981"/>
              </p:ext>
            </p:extLst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100871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92888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65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1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8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7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934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068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2074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07568" y="836713"/>
          <a:ext cx="8015442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581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5,74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 проживающим на территории городского округа Домодедово Московской области, призванные на военную службу по мобилизации в Вооруженные силы Российской Федерации получивших единовременную денежную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выплату,от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общего числа обратившихся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3972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776864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6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муниципальных приоритетных объектов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78,40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637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7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3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6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1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65,30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7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8774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3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3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14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0,011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32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06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9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67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738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2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6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2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1515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544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7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91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35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92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231462"/>
              </p:ext>
            </p:extLst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584636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4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1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6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001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22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5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4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5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3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07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53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5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90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61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8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0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2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2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208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4" cy="417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9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1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25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7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68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77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54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6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22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49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4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712,60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0390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4847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30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48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103,26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0483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764704"/>
          <a:ext cx="7920880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342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7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4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09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9815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41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42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19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7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18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4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2228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45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56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87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69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9" cy="453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76024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14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815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5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1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7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954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52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3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4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1884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848872" cy="5318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3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64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5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59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7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343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0732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064896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10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образований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територии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41046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2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0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9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729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2 473,00</a:t>
                      </a: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3219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1340768"/>
          <a:ext cx="8064897" cy="4553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5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0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6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кладбищ, соответствующих требованиям Регионального стандарта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95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6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6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7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9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1835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95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765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43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98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61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06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 муниципального звена Московской областной системы предупреждения и ликвидации чрезвычайным ситуациям к действиям по предназначению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6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временя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73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20460</TotalTime>
  <Words>19316</Words>
  <Application>Microsoft Office PowerPoint</Application>
  <PresentationFormat>Широкоэкранный</PresentationFormat>
  <Paragraphs>5331</Paragraphs>
  <Slides>155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155</vt:i4>
      </vt:variant>
    </vt:vector>
  </HeadingPairs>
  <TitlesOfParts>
    <vt:vector size="167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2023 год и плановый период 2024 и 2025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      Инвестиции в основной капитал за счет всех источников финансирования по полному кругу организаций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2023 год и плановый период 2024 и 2025 гг. в сравнении с фактическим исполнением 2019-2021 годов и ожидаемым исполнением 2022 года                                                                                                                             млн. руб.</vt:lpstr>
      <vt:lpstr>Основные параметры бюджета на 2023 год и плановый период 2024 и 2025 гг. в сравнении с фактическим исполнением 2020-2021 годов и ожидаемым исполнением 2022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Динамика доходов 2021-2025 гг.                                                                                            млн. руб.</vt:lpstr>
      <vt:lpstr>Презентация PowerPoint</vt:lpstr>
      <vt:lpstr>Структура налоговых доходов 2023 года, млн.руб.</vt:lpstr>
      <vt:lpstr>Структура неналоговых доходов 2023 года, млн.руб.</vt:lpstr>
      <vt:lpstr>Изменение структуры налоговых и неналоговых доходов городского округа Домодедово за 2021-2025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2021-2025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2021-2025 годах по программам</vt:lpstr>
      <vt:lpstr>Расходы бюджета городского округа в 2021-2025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3371</cp:revision>
  <cp:lastPrinted>2022-11-09T13:42:47Z</cp:lastPrinted>
  <dcterms:created xsi:type="dcterms:W3CDTF">2015-09-30T07:48:07Z</dcterms:created>
  <dcterms:modified xsi:type="dcterms:W3CDTF">2024-12-26T15:07:03Z</dcterms:modified>
</cp:coreProperties>
</file>